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0" d="100"/>
          <a:sy n="7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1BE66-9050-BA40-BDE0-8E321F970AE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78BD1-4696-BE4D-BF0B-F8A57420A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95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264DC-2A16-4555-9189-34FB8B4D546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8" name="Rectangle 7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0" name="Group 10"/>
                <p:cNvGrpSpPr/>
                <p:nvPr/>
              </p:nvGrpSpPr>
              <p:grpSpPr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31" name="Rectangle 30"/>
                  <p:cNvSpPr>
                    <a:spLocks/>
                  </p:cNvSpPr>
                  <p:nvPr/>
                </p:nvSpPr>
                <p:spPr>
                  <a:xfrm>
                    <a:off x="247157" y="247430"/>
                    <a:ext cx="8622792" cy="6364224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247157" y="6389024"/>
                    <a:ext cx="8622792" cy="158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28" name="Rectangle 27"/>
              <p:cNvSpPr/>
              <p:nvPr/>
            </p:nvSpPr>
            <p:spPr>
              <a:xfrm rot="5400000">
                <a:off x="801086" y="3274090"/>
                <a:ext cx="6135624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 24"/>
            <p:cNvSpPr/>
            <p:nvPr/>
          </p:nvSpPr>
          <p:spPr>
            <a:xfrm rot="10800000">
              <a:off x="258763" y="1594462"/>
              <a:ext cx="357530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0" name="Rectangle 1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7" name="Rectangle 16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7" name="Group 1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2" name="Rectangle 21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>
              <a:off x="256032" y="4203192"/>
              <a:ext cx="8622792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4" name="Rectangle 1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6" name="Rectangle 15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4" name="Group 13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7" name="Rectangle 16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8" name="Rectangle 17"/>
            <p:cNvSpPr/>
            <p:nvPr/>
          </p:nvSpPr>
          <p:spPr>
            <a:xfrm rot="5400000">
              <a:off x="4242277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12" name="Rectangle 11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2843" y="475488"/>
                <a:ext cx="7982712" cy="5888736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2842" y="6133646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562842" y="3427528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2" name="Rectangle 11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21" name="Rectangle 2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9" name="Rectangle 2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2" name="Rectangle 31"/>
                <p:cNvSpPr/>
                <p:nvPr/>
              </p:nvSpPr>
              <p:spPr>
                <a:xfrm>
                  <a:off x="247157" y="1612392"/>
                  <a:ext cx="8622792" cy="64008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23" name="Straight Connector 22"/>
            <p:cNvCxnSpPr/>
            <p:nvPr/>
          </p:nvCxnSpPr>
          <p:spPr>
            <a:xfrm rot="16200000" flipH="1">
              <a:off x="2217480" y="4026438"/>
              <a:ext cx="4711326" cy="2286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5" name="Rectangle 14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1" name="Rectangle 1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3" name="Rectangle 1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9" name="Rectangle 1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7D290233-0DD1-4A80-BB1E-9ADC3556DBB6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9252"/>
            <a:ext cx="7342188" cy="2704187"/>
          </a:xfrm>
        </p:spPr>
        <p:txBody>
          <a:bodyPr/>
          <a:lstStyle/>
          <a:p>
            <a:r>
              <a:rPr lang="en-US" sz="4400" dirty="0" smtClean="0"/>
              <a:t>Lesson 29</a:t>
            </a:r>
            <a:br>
              <a:rPr lang="en-US" sz="4400" dirty="0" smtClean="0"/>
            </a:br>
            <a:r>
              <a:rPr lang="en-US" sz="4400" u="sng" dirty="0" smtClean="0"/>
              <a:t>Objective: </a:t>
            </a:r>
            <a:r>
              <a:rPr lang="en-US" sz="4400" dirty="0" smtClean="0"/>
              <a:t>Connect division by a unit fraction to division by 1 tenth and 1 hundredth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163410"/>
            <a:ext cx="7342188" cy="613799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 the end of the lesson, you will be able to…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800531" y="5581207"/>
            <a:ext cx="5283747" cy="889000"/>
          </a:xfrm>
        </p:spPr>
        <p:txBody>
          <a:bodyPr/>
          <a:lstStyle/>
          <a:p>
            <a:r>
              <a:rPr lang="en-US" sz="1800" b="1" dirty="0" smtClean="0">
                <a:solidFill>
                  <a:srgbClr val="333333"/>
                </a:solidFill>
              </a:rPr>
              <a:t>5th Grade Module 4– Lesson 29</a:t>
            </a:r>
          </a:p>
          <a:p>
            <a:r>
              <a:rPr lang="en-US" sz="1800" b="1" dirty="0" smtClean="0">
                <a:solidFill>
                  <a:srgbClr val="333333"/>
                </a:solidFill>
              </a:rPr>
              <a:t>K. Clauson</a:t>
            </a:r>
            <a:endParaRPr lang="en-US" sz="18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3a = 7 ÷ 0.01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860403"/>
            <a:ext cx="7345363" cy="4205118"/>
          </a:xfrm>
        </p:spPr>
        <p:txBody>
          <a:bodyPr/>
          <a:lstStyle/>
          <a:p>
            <a:r>
              <a:rPr lang="en-US" dirty="0" smtClean="0"/>
              <a:t>Before we think about how many hundredths are in 7 wholes, let’s find out how many hundredths are in 1 whole.</a:t>
            </a:r>
          </a:p>
          <a:p>
            <a:pPr lvl="1"/>
            <a:r>
              <a:rPr lang="en-US" dirty="0" smtClean="0"/>
              <a:t>There are ______ hundredths in </a:t>
            </a:r>
            <a:r>
              <a:rPr lang="en-US" dirty="0"/>
              <a:t>1</a:t>
            </a:r>
            <a:r>
              <a:rPr lang="en-US" dirty="0" smtClean="0"/>
              <a:t> whole.</a:t>
            </a:r>
          </a:p>
          <a:p>
            <a:pPr lvl="1"/>
            <a:r>
              <a:rPr lang="en-US" dirty="0" smtClean="0"/>
              <a:t>There are ______ hundredths in 7 wholes.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So 7 ÷ 1/100 = 700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    7 ÷ 0.01 = 700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45386" y="3026590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100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0360" y="3409822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660066"/>
                </a:solidFill>
              </a:rPr>
              <a:t>7</a:t>
            </a:r>
            <a:r>
              <a:rPr lang="en-US" sz="2400" dirty="0" smtClean="0">
                <a:solidFill>
                  <a:srgbClr val="660066"/>
                </a:solidFill>
              </a:rPr>
              <a:t>00</a:t>
            </a:r>
            <a:endParaRPr lang="en-US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26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3b = 7.4 ÷ 0.01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whole in this division expression?</a:t>
            </a:r>
          </a:p>
          <a:p>
            <a:r>
              <a:rPr lang="en-US" dirty="0" smtClean="0"/>
              <a:t>How many hundredths are in 7 wholes?</a:t>
            </a:r>
          </a:p>
          <a:p>
            <a:r>
              <a:rPr lang="en-US" dirty="0" smtClean="0"/>
              <a:t>How many </a:t>
            </a:r>
            <a:r>
              <a:rPr lang="en-US" dirty="0" smtClean="0"/>
              <a:t>hundredth</a:t>
            </a:r>
            <a:r>
              <a:rPr lang="en-US" dirty="0" smtClean="0"/>
              <a:t>s </a:t>
            </a:r>
            <a:r>
              <a:rPr lang="en-US" dirty="0" smtClean="0"/>
              <a:t>are in 4 tenths?</a:t>
            </a:r>
          </a:p>
          <a:p>
            <a:r>
              <a:rPr lang="en-US" dirty="0" smtClean="0"/>
              <a:t>How many hundredths are in 7.4?</a:t>
            </a:r>
          </a:p>
          <a:p>
            <a:r>
              <a:rPr lang="en-US" dirty="0" smtClean="0"/>
              <a:t>Asked another way, if 7.4 is 1 hundredth, what is the whole?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95855" y="1671936"/>
            <a:ext cx="2006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 and 4 tenths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3546" y="2564925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660066"/>
                </a:solidFill>
              </a:rPr>
              <a:t>7</a:t>
            </a:r>
            <a:r>
              <a:rPr lang="en-US" sz="2400" dirty="0" smtClean="0">
                <a:solidFill>
                  <a:srgbClr val="660066"/>
                </a:solidFill>
              </a:rPr>
              <a:t>00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4319" y="3257422"/>
            <a:ext cx="498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660066"/>
                </a:solidFill>
              </a:rPr>
              <a:t>4</a:t>
            </a:r>
            <a:r>
              <a:rPr lang="en-US" sz="2400" dirty="0" smtClean="0">
                <a:solidFill>
                  <a:srgbClr val="660066"/>
                </a:solidFill>
              </a:rPr>
              <a:t>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4180" y="3921015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740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17712" y="5101654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740</a:t>
            </a:r>
            <a:endParaRPr lang="en-US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4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3c = 7.49 ÷ 0.01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with a partner to solve this problem. Be prepared to explain your thinking.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73060" y="3257423"/>
            <a:ext cx="27277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7.49 ÷ 1/100 = 749</a:t>
            </a:r>
          </a:p>
          <a:p>
            <a:r>
              <a:rPr lang="en-US" sz="2400" dirty="0" smtClean="0">
                <a:solidFill>
                  <a:srgbClr val="660066"/>
                </a:solidFill>
              </a:rPr>
              <a:t>7.49 ÷ 0.01 = 749</a:t>
            </a:r>
            <a:endParaRPr lang="en-US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22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Problems!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many hundredths are in 6?</a:t>
            </a:r>
          </a:p>
          <a:p>
            <a:r>
              <a:rPr lang="en-US" dirty="0" smtClean="0"/>
              <a:t>How many hundredths are in 6.2?</a:t>
            </a:r>
          </a:p>
          <a:p>
            <a:r>
              <a:rPr lang="en-US" dirty="0" smtClean="0"/>
              <a:t>6.02?</a:t>
            </a:r>
          </a:p>
          <a:p>
            <a:r>
              <a:rPr lang="en-US" dirty="0" smtClean="0"/>
              <a:t>12.6?</a:t>
            </a:r>
          </a:p>
          <a:p>
            <a:r>
              <a:rPr lang="en-US" dirty="0" smtClean="0"/>
              <a:t>12.69?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49267" y="2133601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600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6941" y="2795757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620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3122" y="3387795"/>
            <a:ext cx="65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602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43694" y="3996005"/>
            <a:ext cx="812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1260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588" y="4639990"/>
            <a:ext cx="898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1,269</a:t>
            </a:r>
            <a:endParaRPr lang="en-US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4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latin typeface="Century Gothic" pitchFamily="34" charset="0"/>
              </a:rPr>
              <a:t>Get Ready to Finish the</a:t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>
                <a:latin typeface="Century Gothic" pitchFamily="34" charset="0"/>
              </a:rPr>
              <a:t>Problem Set on Your </a:t>
            </a:r>
            <a:r>
              <a:rPr lang="en-US" dirty="0">
                <a:latin typeface="Century Gothic" pitchFamily="34" charset="0"/>
              </a:rPr>
              <a:t>O</a:t>
            </a:r>
            <a:r>
              <a:rPr lang="en-US" dirty="0" smtClean="0">
                <a:latin typeface="Century Gothic" pitchFamily="34" charset="0"/>
              </a:rPr>
              <a:t>wn!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5073"/>
            <a:ext cx="8229600" cy="472130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Work on Problem Set 29.</a:t>
            </a:r>
          </a:p>
          <a:p>
            <a:pPr marL="0" indent="0" algn="ctr">
              <a:buNone/>
            </a:pPr>
            <a:r>
              <a:rPr lang="en-US" sz="2900" dirty="0" smtClean="0">
                <a:latin typeface="Century Gothic" pitchFamily="34" charset="0"/>
              </a:rPr>
              <a:t>You will have 10 minutes to work!</a:t>
            </a:r>
          </a:p>
          <a:p>
            <a:pPr marL="0" indent="0">
              <a:buNone/>
            </a:pPr>
            <a:r>
              <a:rPr lang="en-US" sz="2900" dirty="0">
                <a:latin typeface="Century Gothic" pitchFamily="34" charset="0"/>
              </a:rPr>
              <a:t>---------------------------------------------------------------</a:t>
            </a:r>
            <a:r>
              <a:rPr lang="en-US" sz="2900" dirty="0" smtClean="0">
                <a:latin typeface="Century Gothic" pitchFamily="34" charset="0"/>
              </a:rPr>
              <a:t>----</a:t>
            </a:r>
            <a:r>
              <a:rPr lang="en-US" sz="2900" i="1" u="sng" dirty="0" smtClean="0">
                <a:latin typeface="Century Gothic" pitchFamily="34" charset="0"/>
              </a:rPr>
              <a:t>Fast </a:t>
            </a:r>
            <a:r>
              <a:rPr lang="en-US" sz="2900" i="1" u="sng" dirty="0">
                <a:latin typeface="Century Gothic" pitchFamily="34" charset="0"/>
              </a:rPr>
              <a:t>finishers: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Math Center Activities- choice boards, extra Sprint challenge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CML </a:t>
            </a:r>
            <a:r>
              <a:rPr lang="en-US" sz="2900" dirty="0">
                <a:latin typeface="Century Gothic" pitchFamily="34" charset="0"/>
              </a:rPr>
              <a:t>packets/ worksheets</a:t>
            </a:r>
          </a:p>
          <a:p>
            <a:pPr>
              <a:buFontTx/>
              <a:buChar char="-"/>
            </a:pPr>
            <a:r>
              <a:rPr lang="en-US" sz="2900" dirty="0" smtClean="0">
                <a:latin typeface="Century Gothic" pitchFamily="34" charset="0"/>
              </a:rPr>
              <a:t>Problem </a:t>
            </a:r>
            <a:r>
              <a:rPr lang="en-US" sz="2900" dirty="0">
                <a:latin typeface="Century Gothic" pitchFamily="34" charset="0"/>
              </a:rPr>
              <a:t>Solving pages</a:t>
            </a: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 smtClean="0">
              <a:latin typeface="Century Gothic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53495" y="5699680"/>
            <a:ext cx="2895600" cy="664911"/>
          </a:xfrm>
        </p:spPr>
        <p:txBody>
          <a:bodyPr/>
          <a:lstStyle/>
          <a:p>
            <a:r>
              <a:rPr lang="en-US" dirty="0" smtClean="0"/>
              <a:t>5th Grade Module 4– Lesson 29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33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73326" y="6040772"/>
            <a:ext cx="5540188" cy="365125"/>
          </a:xfrm>
        </p:spPr>
        <p:txBody>
          <a:bodyPr/>
          <a:lstStyle/>
          <a:p>
            <a:r>
              <a:rPr lang="en-US" dirty="0" smtClean="0"/>
              <a:t>5th Grade Module 4- Lesson 29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73326" y="120284"/>
            <a:ext cx="6029262" cy="83099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ithos Pro Regular" pitchFamily="82" charset="0"/>
                <a:cs typeface="Marker Felt"/>
              </a:rPr>
              <a:t>LET’S Debrief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ithos Pro Regular" pitchFamily="82" charset="0"/>
              <a:cs typeface="Marker Fe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466" y="1522781"/>
            <a:ext cx="8478982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Take 2 minutes to check your answers with your partner.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Let’s share any insights you had while solving these problems.</a:t>
            </a:r>
          </a:p>
          <a:p>
            <a:pPr marL="285750" indent="-285750">
              <a:buFont typeface="Wingdings" charset="0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51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234112"/>
            <a:ext cx="2895600" cy="365125"/>
          </a:xfrm>
        </p:spPr>
        <p:txBody>
          <a:bodyPr/>
          <a:lstStyle/>
          <a:p>
            <a:r>
              <a:rPr lang="en-US" dirty="0" smtClean="0"/>
              <a:t>5th Grade Module 4– Lesson 29</a:t>
            </a:r>
          </a:p>
          <a:p>
            <a:r>
              <a:rPr lang="en-US" dirty="0" smtClean="0"/>
              <a:t>K. Clauson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52545" y="1254851"/>
            <a:ext cx="6727147" cy="3371362"/>
            <a:chOff x="1052545" y="2158762"/>
            <a:chExt cx="6727147" cy="33713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2545" y="2158762"/>
              <a:ext cx="6727147" cy="337136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91111" y="2711734"/>
              <a:ext cx="4187305" cy="23083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EXIT</a:t>
              </a:r>
            </a:p>
            <a:p>
              <a:pPr algn="ctr"/>
              <a:r>
                <a:rPr lang="en-US" sz="5400" dirty="0" smtClean="0">
                  <a:latin typeface="Arial Black"/>
                  <a:cs typeface="Arial Black"/>
                </a:rPr>
                <a:t>TICKET</a:t>
              </a:r>
            </a:p>
            <a:p>
              <a:endParaRPr lang="en-US" dirty="0"/>
            </a:p>
            <a:p>
              <a:endParaRPr lang="en-US" dirty="0" smtClean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52474" y="3531371"/>
            <a:ext cx="29170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LESSON 29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55616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 Ro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 By Fractions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58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2" y="494597"/>
            <a:ext cx="7345362" cy="1339850"/>
          </a:xfrm>
        </p:spPr>
        <p:txBody>
          <a:bodyPr>
            <a:noAutofit/>
          </a:bodyPr>
          <a:lstStyle/>
          <a:p>
            <a:r>
              <a:rPr lang="en-US" sz="3200" dirty="0" smtClean="0"/>
              <a:t>Divide Whole Numbers By Unit Fractions &amp; Fractions by </a:t>
            </a:r>
            <a:br>
              <a:rPr lang="en-US" sz="3200" dirty="0" smtClean="0"/>
            </a:br>
            <a:r>
              <a:rPr lang="en-US" sz="3200" dirty="0" smtClean="0"/>
              <a:t>Whole Numbers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7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Problem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73134" y="1806739"/>
            <a:ext cx="68144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Fernando bought a jacket for $185 and sold it for </a:t>
            </a:r>
            <a:r>
              <a:rPr lang="en-US" sz="2000" dirty="0" smtClean="0"/>
              <a:t>1 ½  </a:t>
            </a:r>
            <a:r>
              <a:rPr lang="en-US" sz="2000" dirty="0"/>
              <a:t>times what he paid. Marisol spent </a:t>
            </a:r>
            <a:r>
              <a:rPr lang="en-US" sz="2000" dirty="0" smtClean="0"/>
              <a:t>1/5 </a:t>
            </a:r>
            <a:r>
              <a:rPr lang="en-US" sz="2000" dirty="0"/>
              <a:t>as much as Fernando on the same jacket but sold it for </a:t>
            </a:r>
            <a:r>
              <a:rPr lang="en-US" sz="2000" dirty="0" smtClean="0"/>
              <a:t>½  </a:t>
            </a:r>
            <a:r>
              <a:rPr lang="en-US" sz="2000" dirty="0"/>
              <a:t>as much as Fernando did. How much money did Marisol make? Explain your thinking using a diagram.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8" y="3667141"/>
            <a:ext cx="3429940" cy="15858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704" y="3312735"/>
            <a:ext cx="2531889" cy="1198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084" y="3108774"/>
            <a:ext cx="1635678" cy="14020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8135" y="4862216"/>
            <a:ext cx="3219403" cy="159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0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1=  7 ÷ 0.1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2133601"/>
            <a:ext cx="7345363" cy="448514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Read the division expression using unit form.</a:t>
            </a:r>
          </a:p>
          <a:p>
            <a:r>
              <a:rPr lang="en-US" dirty="0" smtClean="0"/>
              <a:t>Rewrite the expression using a fraction.</a:t>
            </a:r>
          </a:p>
          <a:p>
            <a:r>
              <a:rPr lang="en-US" dirty="0" smtClean="0"/>
              <a:t>What question does this division expression ask us?</a:t>
            </a:r>
          </a:p>
          <a:p>
            <a:endParaRPr lang="en-US" dirty="0"/>
          </a:p>
          <a:p>
            <a:r>
              <a:rPr lang="en-US" dirty="0" smtClean="0"/>
              <a:t>Let’s start with just 1 whole. How many tenths are in 1 whole?</a:t>
            </a:r>
          </a:p>
          <a:p>
            <a:endParaRPr lang="en-US" dirty="0"/>
          </a:p>
          <a:p>
            <a:r>
              <a:rPr lang="en-US" dirty="0" smtClean="0"/>
              <a:t>Think of this another way…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2378" y="274138"/>
            <a:ext cx="264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Concept Development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80374" y="3816030"/>
            <a:ext cx="42192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How many tenths are in 7?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7 is one tenth of what number?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30156" y="2766390"/>
            <a:ext cx="1337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7 ÷ 1/10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495" y="1689355"/>
            <a:ext cx="347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7 ones divided by 1 tenth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49443" y="5065409"/>
            <a:ext cx="5296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10 tenths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There are _____ tenths in 7 wholes.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65060" y="5356391"/>
            <a:ext cx="936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</a:rPr>
              <a:t>70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5550" y="6008034"/>
            <a:ext cx="3796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Seven is one-tenth of what number?</a:t>
            </a:r>
            <a:endParaRPr lang="en-US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2= 7.4 ÷ 0.1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Rewrite this division expression using a fraction for the divisor.</a:t>
            </a:r>
          </a:p>
          <a:p>
            <a:r>
              <a:rPr lang="en-US" dirty="0" smtClean="0"/>
              <a:t>Compare this problem to the last one… what do you notice?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98259" y="2613437"/>
            <a:ext cx="1581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7.4 ÷ 1/10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9131" y="4060686"/>
            <a:ext cx="713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660066"/>
                </a:solidFill>
              </a:rPr>
              <a:t>There still are 7 wholes, but now there are also 4 more tenths.</a:t>
            </a:r>
          </a:p>
          <a:p>
            <a:r>
              <a:rPr lang="en-US" sz="2000" dirty="0" smtClean="0">
                <a:solidFill>
                  <a:srgbClr val="660066"/>
                </a:solidFill>
              </a:rPr>
              <a:t>There are 74 tenths instead of 70 tenths</a:t>
            </a:r>
          </a:p>
          <a:p>
            <a:r>
              <a:rPr lang="en-US" sz="2000" dirty="0" smtClean="0">
                <a:solidFill>
                  <a:srgbClr val="660066"/>
                </a:solidFill>
              </a:rPr>
              <a:t>We can ask ourselves, 7.4 is 1 tenth of what number?</a:t>
            </a:r>
            <a:endParaRPr lang="en-US" sz="20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2= 7.4 ÷ 0.1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dirty="0" smtClean="0"/>
              <a:t>We already know this part…</a:t>
            </a:r>
          </a:p>
          <a:p>
            <a:pPr lvl="1"/>
            <a:r>
              <a:rPr lang="en-US" dirty="0" smtClean="0"/>
              <a:t>There are _____ tenths in 7 wholes.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There are _____ tenths in 4 tenths.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So how many tenths are in 7 and 4 tenths?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00721" y="2465175"/>
            <a:ext cx="697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6" y="3243673"/>
            <a:ext cx="697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60066"/>
                </a:solidFill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05834" y="4040059"/>
            <a:ext cx="6975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660066"/>
                </a:solidFill>
              </a:rPr>
              <a:t>74</a:t>
            </a:r>
            <a:endParaRPr lang="en-US" sz="3200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3357" y="5174920"/>
            <a:ext cx="5410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74 tenths ÷ 1 tenth = 74 tenths</a:t>
            </a:r>
            <a:endParaRPr lang="en-US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78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these problems!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6 ÷ 0.1= </a:t>
            </a:r>
          </a:p>
          <a:p>
            <a:r>
              <a:rPr lang="en-US" dirty="0" smtClean="0"/>
              <a:t>6.2 ÷ 0.1= </a:t>
            </a:r>
          </a:p>
          <a:p>
            <a:r>
              <a:rPr lang="en-US" dirty="0" smtClean="0"/>
              <a:t>9 ÷ 0.1= </a:t>
            </a:r>
          </a:p>
          <a:p>
            <a:r>
              <a:rPr lang="en-US" dirty="0" smtClean="0"/>
              <a:t>9.8 ÷ 0.1= </a:t>
            </a:r>
          </a:p>
          <a:p>
            <a:r>
              <a:rPr lang="en-US" dirty="0" smtClean="0"/>
              <a:t>12 ÷ 0.1= </a:t>
            </a:r>
          </a:p>
          <a:p>
            <a:r>
              <a:rPr lang="en-US" dirty="0" smtClean="0"/>
              <a:t>12.6 ÷ 0.1=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10038" y="1982883"/>
            <a:ext cx="6975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660066"/>
                </a:solidFill>
              </a:rPr>
              <a:t>60</a:t>
            </a:r>
            <a:endParaRPr lang="en-US" sz="3200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8807" y="2716311"/>
            <a:ext cx="6975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660066"/>
                </a:solidFill>
              </a:rPr>
              <a:t>62</a:t>
            </a:r>
            <a:endParaRPr lang="en-US" sz="3200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0038" y="3301087"/>
            <a:ext cx="6975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660066"/>
                </a:solidFill>
              </a:rPr>
              <a:t>90</a:t>
            </a:r>
            <a:endParaRPr lang="en-US" sz="3200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0038" y="4019431"/>
            <a:ext cx="6975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660066"/>
                </a:solidFill>
              </a:rPr>
              <a:t>98</a:t>
            </a:r>
            <a:endParaRPr lang="en-US" sz="3200" dirty="0">
              <a:solidFill>
                <a:srgbClr val="66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0038" y="4598728"/>
            <a:ext cx="1367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660066"/>
                </a:solidFill>
              </a:rPr>
              <a:t>120</a:t>
            </a:r>
            <a:endParaRPr lang="en-US" sz="3200" dirty="0">
              <a:solidFill>
                <a:srgbClr val="66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1007" y="5183504"/>
            <a:ext cx="120690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660066"/>
                </a:solidFill>
              </a:rPr>
              <a:t>126</a:t>
            </a:r>
            <a:endParaRPr lang="en-US" sz="3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5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3a = 7 ÷ 0.01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this expression</a:t>
            </a:r>
          </a:p>
          <a:p>
            <a:r>
              <a:rPr lang="en-US" dirty="0" smtClean="0"/>
              <a:t>Rewrite the division expression using a fraction for the divisor</a:t>
            </a:r>
          </a:p>
          <a:p>
            <a:r>
              <a:rPr lang="en-US" dirty="0" smtClean="0"/>
              <a:t>We can think of this as finding how many hundredths are in 7.</a:t>
            </a:r>
          </a:p>
          <a:p>
            <a:r>
              <a:rPr lang="en-US" dirty="0" smtClean="0"/>
              <a:t>Will our quotient be greater than or less than our last problem?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73060" y="3257423"/>
            <a:ext cx="1494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 ÷ 1/100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4092" y="5216561"/>
            <a:ext cx="51406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Greater because we are counting units</a:t>
            </a:r>
          </a:p>
          <a:p>
            <a:r>
              <a:rPr lang="en-US" sz="2400" dirty="0">
                <a:solidFill>
                  <a:srgbClr val="660066"/>
                </a:solidFill>
              </a:rPr>
              <a:t>t</a:t>
            </a:r>
            <a:r>
              <a:rPr lang="en-US" sz="2400" dirty="0" smtClean="0">
                <a:solidFill>
                  <a:srgbClr val="660066"/>
                </a:solidFill>
              </a:rPr>
              <a:t>hat are much smaller, so there will be</a:t>
            </a:r>
          </a:p>
          <a:p>
            <a:r>
              <a:rPr lang="en-US" sz="2400" dirty="0">
                <a:solidFill>
                  <a:srgbClr val="660066"/>
                </a:solidFill>
              </a:rPr>
              <a:t>m</a:t>
            </a:r>
            <a:r>
              <a:rPr lang="en-US" sz="2400" dirty="0" smtClean="0">
                <a:solidFill>
                  <a:srgbClr val="660066"/>
                </a:solidFill>
              </a:rPr>
              <a:t>ore of them.</a:t>
            </a:r>
            <a:endParaRPr lang="en-US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3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516</TotalTime>
  <Words>688</Words>
  <Application>Microsoft Office PowerPoint</Application>
  <PresentationFormat>On-screen Show (4:3)</PresentationFormat>
  <Paragraphs>124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Capital</vt:lpstr>
      <vt:lpstr>Lesson 29 Objective: Connect division by a unit fraction to division by 1 tenth and 1 hundredth</vt:lpstr>
      <vt:lpstr>Count By Fractions</vt:lpstr>
      <vt:lpstr>Divide Whole Numbers By Unit Fractions &amp; Fractions by  Whole Numbers</vt:lpstr>
      <vt:lpstr>Application Problem</vt:lpstr>
      <vt:lpstr>Problem 1=  7 ÷ 0.1</vt:lpstr>
      <vt:lpstr>Problem 2= 7.4 ÷ 0.1</vt:lpstr>
      <vt:lpstr>Problem 2= 7.4 ÷ 0.1</vt:lpstr>
      <vt:lpstr>Try these problems!</vt:lpstr>
      <vt:lpstr>Problem 3a = 7 ÷ 0.01</vt:lpstr>
      <vt:lpstr>Problem 3a = 7 ÷ 0.01</vt:lpstr>
      <vt:lpstr>Problem 3b = 7.4 ÷ 0.01</vt:lpstr>
      <vt:lpstr>Problem 3c = 7.49 ÷ 0.01</vt:lpstr>
      <vt:lpstr>Final Problems!</vt:lpstr>
      <vt:lpstr>Get Ready to Finish the Problem Set on Your Own!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29 Objective: Connect division by a unit fraction to division by 1 tenth and 1 hundredth</dc:title>
  <dc:creator>Keely Clauson</dc:creator>
  <cp:lastModifiedBy>Chelsea Torresani</cp:lastModifiedBy>
  <cp:revision>11</cp:revision>
  <dcterms:created xsi:type="dcterms:W3CDTF">2015-04-07T10:12:21Z</dcterms:created>
  <dcterms:modified xsi:type="dcterms:W3CDTF">2015-04-14T17:47:40Z</dcterms:modified>
</cp:coreProperties>
</file>